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embeddedFontLst>
    <p:embeddedFont>
      <p:font typeface="Poppins"/>
      <p:regular r:id="rId50"/>
      <p:bold r:id="rId51"/>
      <p:italic r:id="rId52"/>
      <p:boldItalic r:id="rId53"/>
    </p:embeddedFont>
    <p:embeddedFont>
      <p:font typeface="Quattrocento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8" roundtripDataSignature="AMtx7mgB5pYaqe+d+b4WL6uusr3pksRG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6FE2E7-1F47-443C-ABDC-4C1E74BCEAFD}">
  <a:tblStyle styleId="{0D6FE2E7-1F47-443C-ABDC-4C1E74BCEAF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bold.fntdata"/><Relationship Id="rId50" Type="http://schemas.openxmlformats.org/officeDocument/2006/relationships/font" Target="fonts/Poppins-regular.fntdata"/><Relationship Id="rId53" Type="http://schemas.openxmlformats.org/officeDocument/2006/relationships/font" Target="fonts/Poppins-boldItalic.fntdata"/><Relationship Id="rId52" Type="http://schemas.openxmlformats.org/officeDocument/2006/relationships/font" Target="fonts/Poppins-italic.fntdata"/><Relationship Id="rId11" Type="http://schemas.openxmlformats.org/officeDocument/2006/relationships/slide" Target="slides/slide6.xml"/><Relationship Id="rId55" Type="http://schemas.openxmlformats.org/officeDocument/2006/relationships/font" Target="fonts/QuattrocentoSans-bold.fntdata"/><Relationship Id="rId10" Type="http://schemas.openxmlformats.org/officeDocument/2006/relationships/slide" Target="slides/slide5.xml"/><Relationship Id="rId54" Type="http://schemas.openxmlformats.org/officeDocument/2006/relationships/font" Target="fonts/QuattrocentoSans-regular.fntdata"/><Relationship Id="rId13" Type="http://schemas.openxmlformats.org/officeDocument/2006/relationships/slide" Target="slides/slide8.xml"/><Relationship Id="rId57" Type="http://schemas.openxmlformats.org/officeDocument/2006/relationships/font" Target="fonts/QuattrocentoSans-boldItalic.fntdata"/><Relationship Id="rId12" Type="http://schemas.openxmlformats.org/officeDocument/2006/relationships/slide" Target="slides/slide7.xml"/><Relationship Id="rId56" Type="http://schemas.openxmlformats.org/officeDocument/2006/relationships/font" Target="fonts/Quattrocento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Microprocessor is the  part of computer which processes the input information and provide the desired output according to the given command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All the logic operations takes place from basic  adding two numbers to complex equations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IT’s like the manager of microprocessor , its  job is to manage or you can say to input signal for proper and synchronized executoperations in proper order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"/>
              <a:t>microcontroller or microprocessor based system which is designed to perform a specific task. So in the embedded system microcontroller acts as an governing body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Storage unit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5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5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22.png"/><Relationship Id="rId5" Type="http://schemas.openxmlformats.org/officeDocument/2006/relationships/image" Target="../media/image23.jp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image" Target="../media/image3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Relationship Id="rId4" Type="http://schemas.openxmlformats.org/officeDocument/2006/relationships/hyperlink" Target="https://en.wikipedia.org/wiki/Integrated_circuit" TargetMode="External"/><Relationship Id="rId5" Type="http://schemas.openxmlformats.org/officeDocument/2006/relationships/hyperlink" Target="https://en.wikipedia.org/wiki/Integrated_circui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Relationship Id="rId4" Type="http://schemas.openxmlformats.org/officeDocument/2006/relationships/image" Target="../media/image5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jp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jpg"/><Relationship Id="rId4" Type="http://schemas.openxmlformats.org/officeDocument/2006/relationships/image" Target="../media/image6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Relationship Id="rId4" Type="http://schemas.openxmlformats.org/officeDocument/2006/relationships/image" Target="../media/image6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jpg"/><Relationship Id="rId4" Type="http://schemas.openxmlformats.org/officeDocument/2006/relationships/hyperlink" Target="https://internetofthingsagenda.techtarget.com/definition/embedded-system" TargetMode="External"/><Relationship Id="rId5" Type="http://schemas.openxmlformats.org/officeDocument/2006/relationships/hyperlink" Target="https://internetofthingsagenda.techtarget.com/definition/embedded-syste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jpg"/><Relationship Id="rId4" Type="http://schemas.openxmlformats.org/officeDocument/2006/relationships/image" Target="../media/image6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jpg"/><Relationship Id="rId4" Type="http://schemas.openxmlformats.org/officeDocument/2006/relationships/image" Target="../media/image72.png"/><Relationship Id="rId5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jpg"/><Relationship Id="rId4" Type="http://schemas.openxmlformats.org/officeDocument/2006/relationships/hyperlink" Target="https://www.techtarget.com/whatis/definition/processor" TargetMode="External"/><Relationship Id="rId5" Type="http://schemas.openxmlformats.org/officeDocument/2006/relationships/hyperlink" Target="https://www.techtarget.com/whatis/definition/processor" TargetMode="External"/><Relationship Id="rId6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jpg"/><Relationship Id="rId4" Type="http://schemas.openxmlformats.org/officeDocument/2006/relationships/image" Target="../media/image8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jpg"/><Relationship Id="rId4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jpg"/><Relationship Id="rId4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jpg"/><Relationship Id="rId4" Type="http://schemas.openxmlformats.org/officeDocument/2006/relationships/image" Target="../media/image6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7244" y="2601119"/>
            <a:ext cx="6534029" cy="165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"/>
          <p:cNvSpPr txBox="1"/>
          <p:nvPr>
            <p:ph type="title"/>
          </p:nvPr>
        </p:nvSpPr>
        <p:spPr>
          <a:xfrm>
            <a:off x="2343150" y="3718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400"/>
              <a:buFont typeface="Arial"/>
              <a:buNone/>
            </a:pPr>
            <a:r>
              <a:rPr b="1" lang="en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Why do they both exist?</a:t>
            </a:r>
            <a:endParaRPr/>
          </a:p>
        </p:txBody>
      </p:sp>
      <p:pic>
        <p:nvPicPr>
          <p:cNvPr descr="Image result for low level languages" id="159" name="Google Shape;159;p10"/>
          <p:cNvPicPr preferRelativeResize="0"/>
          <p:nvPr/>
        </p:nvPicPr>
        <p:blipFill rotWithShape="1">
          <a:blip r:embed="rId4">
            <a:alphaModFix/>
          </a:blip>
          <a:srcRect b="0" l="-152" r="22489" t="0"/>
          <a:stretch/>
        </p:blipFill>
        <p:spPr>
          <a:xfrm>
            <a:off x="2468707" y="1524357"/>
            <a:ext cx="7502236" cy="478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6515" y="1564327"/>
            <a:ext cx="7454883" cy="414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809" y="1892023"/>
            <a:ext cx="9752381" cy="35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peed of high level language vs low level language" id="177" name="Google Shape;177;p1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485" y="1329264"/>
            <a:ext cx="8097029" cy="4554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 txBox="1"/>
          <p:nvPr>
            <p:ph type="title"/>
          </p:nvPr>
        </p:nvSpPr>
        <p:spPr>
          <a:xfrm>
            <a:off x="1015754" y="70678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400"/>
              <a:buFont typeface="Arial"/>
              <a:buNone/>
            </a:pPr>
            <a:r>
              <a:rPr b="1" lang="en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        So what should I use?</a:t>
            </a:r>
            <a:endParaRPr/>
          </a:p>
        </p:txBody>
      </p:sp>
      <p:sp>
        <p:nvSpPr>
          <p:cNvPr id="184" name="Google Shape;184;p14"/>
          <p:cNvSpPr txBox="1"/>
          <p:nvPr>
            <p:ph idx="1" type="body"/>
          </p:nvPr>
        </p:nvSpPr>
        <p:spPr>
          <a:xfrm>
            <a:off x="1524705" y="193811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3600"/>
              <a:buChar char="•"/>
            </a:pPr>
            <a:r>
              <a:rPr lang="en" sz="36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most cases, only a high level programming language is required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>
              <a:solidFill>
                <a:srgbClr val="F7CAA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3600"/>
              <a:buChar char="•"/>
            </a:pPr>
            <a:r>
              <a:rPr lang="en" sz="36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level is used for coding programs closely linked to hardware.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5"/>
          <p:cNvSpPr txBox="1"/>
          <p:nvPr>
            <p:ph type="title"/>
          </p:nvPr>
        </p:nvSpPr>
        <p:spPr>
          <a:xfrm>
            <a:off x="1338761" y="16034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3900"/>
              <a:buFont typeface="Arial"/>
              <a:buNone/>
            </a:pPr>
            <a:r>
              <a:rPr b="1" lang="en" sz="39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C++ : A High Level Programming Language.</a:t>
            </a:r>
            <a:endParaRPr/>
          </a:p>
        </p:txBody>
      </p:sp>
      <p:sp>
        <p:nvSpPr>
          <p:cNvPr id="191" name="Google Shape;191;p15"/>
          <p:cNvSpPr txBox="1"/>
          <p:nvPr>
            <p:ph idx="1" type="body"/>
          </p:nvPr>
        </p:nvSpPr>
        <p:spPr>
          <a:xfrm>
            <a:off x="1782515" y="2266203"/>
            <a:ext cx="7877852" cy="3209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7CAAC"/>
              </a:buClr>
              <a:buSzPts val="3200"/>
              <a:buChar char="•"/>
            </a:pPr>
            <a:r>
              <a:rPr lang="en" sz="3200">
                <a:solidFill>
                  <a:srgbClr val="F7CAAC"/>
                </a:solidFill>
              </a:rPr>
              <a:t>WORA- Write Once Run Anywhere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7CAAC"/>
              </a:buClr>
              <a:buSzPts val="3200"/>
              <a:buChar char="•"/>
            </a:pPr>
            <a:r>
              <a:rPr lang="en" sz="3200">
                <a:solidFill>
                  <a:srgbClr val="F7CAAC"/>
                </a:solidFill>
              </a:rPr>
              <a:t>Easy to understand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7CAAC"/>
              </a:buClr>
              <a:buSzPts val="3200"/>
              <a:buChar char="•"/>
            </a:pPr>
            <a:r>
              <a:rPr lang="en" sz="3200">
                <a:solidFill>
                  <a:srgbClr val="F7CAAC"/>
                </a:solidFill>
              </a:rPr>
              <a:t>Object Oriented Programming Language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7CAAC"/>
              </a:buClr>
              <a:buSzPts val="3200"/>
              <a:buChar char="•"/>
            </a:pPr>
            <a:r>
              <a:rPr lang="en" sz="3200">
                <a:solidFill>
                  <a:srgbClr val="F7CAAC"/>
                </a:solidFill>
              </a:rPr>
              <a:t>Robust and easily portable</a:t>
            </a:r>
            <a:endParaRPr/>
          </a:p>
          <a:p>
            <a:pPr indent="-254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-254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6"/>
          <p:cNvSpPr txBox="1"/>
          <p:nvPr>
            <p:ph type="title"/>
          </p:nvPr>
        </p:nvSpPr>
        <p:spPr>
          <a:xfrm>
            <a:off x="1647016" y="878954"/>
            <a:ext cx="709843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400"/>
              <a:buFont typeface="Arial"/>
              <a:buNone/>
            </a:pPr>
            <a:r>
              <a:rPr b="1" lang="en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Applications of C++</a:t>
            </a:r>
            <a:b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6"/>
          <p:cNvSpPr txBox="1"/>
          <p:nvPr>
            <p:ph idx="1" type="body"/>
          </p:nvPr>
        </p:nvSpPr>
        <p:spPr>
          <a:xfrm>
            <a:off x="1440316" y="1976717"/>
            <a:ext cx="10515600" cy="4045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3400"/>
              <a:buChar char="•"/>
            </a:pPr>
            <a:r>
              <a:rPr lang="en" sz="34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 chrome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3400"/>
              <a:buChar char="•"/>
            </a:pPr>
            <a:r>
              <a:rPr lang="en" sz="34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YouTube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3400"/>
              <a:buChar char="•"/>
            </a:pPr>
            <a:r>
              <a:rPr lang="en" sz="34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Amazon</a:t>
            </a:r>
            <a:endParaRPr/>
          </a:p>
        </p:txBody>
      </p:sp>
      <p:pic>
        <p:nvPicPr>
          <p:cNvPr id="199" name="Google Shape;19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844" y="4221440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4050" y="357374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9719" y="4137580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/>
          <p:nvPr>
            <p:ph type="title"/>
          </p:nvPr>
        </p:nvSpPr>
        <p:spPr>
          <a:xfrm>
            <a:off x="1183341" y="865722"/>
            <a:ext cx="110086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200"/>
              <a:buFont typeface="Arial"/>
              <a:buNone/>
            </a:pPr>
            <a:r>
              <a:rPr b="1" lang="en" sz="42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What’s the difference between C++ and Python?</a:t>
            </a:r>
            <a:endParaRPr/>
          </a:p>
        </p:txBody>
      </p:sp>
      <p:pic>
        <p:nvPicPr>
          <p:cNvPr id="208" name="Google Shape;208;p17"/>
          <p:cNvPicPr preferRelativeResize="0"/>
          <p:nvPr/>
        </p:nvPicPr>
        <p:blipFill rotWithShape="1">
          <a:blip r:embed="rId4">
            <a:alphaModFix/>
          </a:blip>
          <a:srcRect b="14927" l="-1" r="-221" t="1"/>
          <a:stretch/>
        </p:blipFill>
        <p:spPr>
          <a:xfrm>
            <a:off x="2459968" y="2839297"/>
            <a:ext cx="6249025" cy="3130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8"/>
          <p:cNvSpPr txBox="1"/>
          <p:nvPr>
            <p:ph type="title"/>
          </p:nvPr>
        </p:nvSpPr>
        <p:spPr>
          <a:xfrm>
            <a:off x="2629974" y="5504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800"/>
              <a:buFont typeface="Arial"/>
              <a:buNone/>
            </a:pPr>
            <a:r>
              <a:rPr b="1" lang="en" sz="48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Difference 1: Syntax</a:t>
            </a:r>
            <a:endParaRPr/>
          </a:p>
        </p:txBody>
      </p:sp>
      <p:sp>
        <p:nvSpPr>
          <p:cNvPr id="215" name="Google Shape;215;p18"/>
          <p:cNvSpPr txBox="1"/>
          <p:nvPr>
            <p:ph idx="1" type="body"/>
          </p:nvPr>
        </p:nvSpPr>
        <p:spPr>
          <a:xfrm>
            <a:off x="545063" y="1875992"/>
            <a:ext cx="642051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3200"/>
              <a:buChar char="•"/>
            </a:pPr>
            <a:r>
              <a:rPr lang="en" sz="3200">
                <a:solidFill>
                  <a:srgbClr val="F7CAAC"/>
                </a:solidFill>
              </a:rPr>
              <a:t>C++will throw an error if you miss a semicolon at the end of the line.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2800"/>
              <a:buNone/>
            </a:pPr>
            <a:r>
              <a:rPr lang="en">
                <a:solidFill>
                  <a:srgbClr val="F7CAAC"/>
                </a:solidFill>
              </a:rPr>
              <a:t>  E.g. cout(“Hi”) will throw an error.</a:t>
            </a:r>
            <a:endParaRPr/>
          </a:p>
          <a:p>
            <a:pPr indent="-1651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F7CAAC"/>
              </a:solidFill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3200"/>
              <a:buChar char="•"/>
            </a:pPr>
            <a:r>
              <a:rPr lang="en" sz="3200">
                <a:solidFill>
                  <a:srgbClr val="F7CAAC"/>
                </a:solidFill>
              </a:rPr>
              <a:t>Python will still work even if you do not put a semicolon.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2800"/>
              <a:buNone/>
            </a:pPr>
            <a:r>
              <a:rPr lang="en">
                <a:solidFill>
                  <a:srgbClr val="F7CAAC"/>
                </a:solidFill>
              </a:rPr>
              <a:t>E.g. print(“Hi”) still works.</a:t>
            </a:r>
            <a:endParaRPr/>
          </a:p>
        </p:txBody>
      </p:sp>
      <p:pic>
        <p:nvPicPr>
          <p:cNvPr id="216" name="Google Shape;2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0541" y="2189515"/>
            <a:ext cx="4536397" cy="272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/>
          <p:nvPr>
            <p:ph type="title"/>
          </p:nvPr>
        </p:nvSpPr>
        <p:spPr>
          <a:xfrm>
            <a:off x="2957563" y="775053"/>
            <a:ext cx="602267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800"/>
              <a:buFont typeface="Arial"/>
              <a:buNone/>
            </a:pPr>
            <a:r>
              <a:rPr b="1" lang="en" sz="48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Difference 2: Speed</a:t>
            </a:r>
            <a:endParaRPr/>
          </a:p>
        </p:txBody>
      </p:sp>
      <p:sp>
        <p:nvSpPr>
          <p:cNvPr id="223" name="Google Shape;223;p19"/>
          <p:cNvSpPr txBox="1"/>
          <p:nvPr>
            <p:ph idx="1" type="body"/>
          </p:nvPr>
        </p:nvSpPr>
        <p:spPr>
          <a:xfrm>
            <a:off x="966592" y="210061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3200"/>
              <a:buChar char="•"/>
            </a:pPr>
            <a:r>
              <a:rPr lang="en" sz="3200">
                <a:solidFill>
                  <a:srgbClr val="F7CAAC"/>
                </a:solidFill>
              </a:rPr>
              <a:t>C++ is much faster. </a:t>
            </a:r>
            <a:endParaRPr/>
          </a:p>
          <a:p>
            <a:pPr indent="-25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F7CAAC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3200"/>
              <a:buChar char="•"/>
            </a:pPr>
            <a:r>
              <a:rPr lang="en" sz="3200">
                <a:solidFill>
                  <a:srgbClr val="F7CAAC"/>
                </a:solidFill>
              </a:rPr>
              <a:t>Python is slower.</a:t>
            </a:r>
            <a:endParaRPr/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8400" y="2764808"/>
            <a:ext cx="3612799" cy="3022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407894" y="1385047"/>
            <a:ext cx="1137621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400" u="none" cap="none" strike="noStrike">
                <a:solidFill>
                  <a:srgbClr val="F7C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Level vs Low Level Programming Languages.</a:t>
            </a:r>
            <a:endParaRPr b="0" i="0" sz="5400" u="none" cap="none" strike="noStrike">
              <a:solidFill>
                <a:srgbClr val="F7CA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1928" y="3221337"/>
            <a:ext cx="3108144" cy="260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>
            <p:ph type="title"/>
          </p:nvPr>
        </p:nvSpPr>
        <p:spPr>
          <a:xfrm>
            <a:off x="1792179" y="1181099"/>
            <a:ext cx="860764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ct val="100000"/>
              <a:buFont typeface="Arial"/>
              <a:buNone/>
            </a:pPr>
            <a:r>
              <a:rPr b="1" lang="en" sz="48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Difference 3: User Friendliness</a:t>
            </a:r>
            <a:endParaRPr/>
          </a:p>
        </p:txBody>
      </p:sp>
      <p:sp>
        <p:nvSpPr>
          <p:cNvPr id="231" name="Google Shape;231;p20"/>
          <p:cNvSpPr txBox="1"/>
          <p:nvPr>
            <p:ph idx="1" type="body"/>
          </p:nvPr>
        </p:nvSpPr>
        <p:spPr>
          <a:xfrm>
            <a:off x="1676400" y="26760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2900"/>
              <a:buChar char="•"/>
            </a:pPr>
            <a:r>
              <a:rPr lang="en" sz="2900">
                <a:solidFill>
                  <a:srgbClr val="F7CAAC"/>
                </a:solidFill>
              </a:rPr>
              <a:t>C++ is much harder to learn.</a:t>
            </a:r>
            <a:endParaRPr/>
          </a:p>
          <a:p>
            <a:pPr indent="-2032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r>
              <a:t/>
            </a:r>
            <a:endParaRPr sz="400">
              <a:solidFill>
                <a:srgbClr val="F7CAAC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7CAAC"/>
              </a:buClr>
              <a:buSzPts val="2900"/>
              <a:buChar char="•"/>
            </a:pPr>
            <a:r>
              <a:rPr lang="en" sz="2900">
                <a:solidFill>
                  <a:srgbClr val="F7CAAC"/>
                </a:solidFill>
              </a:rPr>
              <a:t>Python is easier to learn and understand.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>
            <p:ph type="title"/>
          </p:nvPr>
        </p:nvSpPr>
        <p:spPr>
          <a:xfrm>
            <a:off x="502024" y="12755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400"/>
              <a:buFont typeface="Arial"/>
              <a:buNone/>
            </a:pPr>
            <a:r>
              <a:rPr b="1" lang="en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Speaker : Rijuta Saraswat</a:t>
            </a:r>
            <a:endParaRPr/>
          </a:p>
        </p:txBody>
      </p:sp>
      <p:pic>
        <p:nvPicPr>
          <p:cNvPr id="238" name="Google Shape;2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7244" y="2601119"/>
            <a:ext cx="6534029" cy="165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0089" y="1920875"/>
            <a:ext cx="7191821" cy="18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4400"/>
              <a:buNone/>
            </a:pPr>
            <a:r>
              <a:rPr lang="en" sz="440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          Micro controllers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4400"/>
              <a:buNone/>
            </a:pPr>
            <a:r>
              <a:rPr lang="en" sz="440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Micro processors </a:t>
            </a:r>
            <a:endParaRPr sz="4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title"/>
          </p:nvPr>
        </p:nvSpPr>
        <p:spPr>
          <a:xfrm>
            <a:off x="4531200" y="1401602"/>
            <a:ext cx="7245200" cy="8579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en" sz="6933"/>
              <a:t>  processors</a:t>
            </a:r>
            <a:endParaRPr/>
          </a:p>
        </p:txBody>
      </p:sp>
      <p:sp>
        <p:nvSpPr>
          <p:cNvPr id="250" name="Google Shape;250;p23"/>
          <p:cNvSpPr txBox="1"/>
          <p:nvPr>
            <p:ph idx="1" type="body"/>
          </p:nvPr>
        </p:nvSpPr>
        <p:spPr>
          <a:xfrm>
            <a:off x="276767" y="1259000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DCB689"/>
              </a:buClr>
              <a:buSzPts val="1800"/>
              <a:buNone/>
            </a:pPr>
            <a:r>
              <a:rPr lang="en">
                <a:solidFill>
                  <a:srgbClr val="DCB689"/>
                </a:solidFill>
              </a:rPr>
              <a:t>               </a:t>
            </a:r>
            <a:r>
              <a:rPr b="1" lang="en" sz="3733">
                <a:solidFill>
                  <a:srgbClr val="DCB689"/>
                </a:solidFill>
                <a:latin typeface="Calibri"/>
                <a:ea typeface="Calibri"/>
                <a:cs typeface="Calibri"/>
                <a:sym typeface="Calibri"/>
              </a:rPr>
              <a:t>MICROPROCESSORS</a:t>
            </a:r>
            <a:r>
              <a:rPr b="1" lang="en" sz="3733">
                <a:latin typeface="Calibri"/>
                <a:ea typeface="Calibri"/>
                <a:cs typeface="Calibri"/>
                <a:sym typeface="Calibri"/>
              </a:rPr>
              <a:t>OR</a:t>
            </a:r>
            <a:endParaRPr b="1" sz="3733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4280" y="2438401"/>
            <a:ext cx="3077635" cy="184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8114" y="2631924"/>
            <a:ext cx="2499609" cy="14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6">
            <a:alphaModFix/>
          </a:blip>
          <a:srcRect b="0" l="-66722" r="0" t="0"/>
          <a:stretch/>
        </p:blipFill>
        <p:spPr>
          <a:xfrm>
            <a:off x="554434" y="4429204"/>
            <a:ext cx="4093289" cy="144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8800" y="4638481"/>
            <a:ext cx="2490963" cy="144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idx="1" type="body"/>
          </p:nvPr>
        </p:nvSpPr>
        <p:spPr>
          <a:xfrm>
            <a:off x="1296611" y="2899201"/>
            <a:ext cx="13692284" cy="380223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b="1" lang="en" sz="2133">
                <a:solidFill>
                  <a:srgbClr val="FEF1E4"/>
                </a:solidFill>
              </a:rPr>
              <a:t>A microprocessor is a computer processor where the data </a:t>
            </a:r>
            <a:endParaRPr b="1" sz="2133">
              <a:solidFill>
                <a:srgbClr val="FEF1E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b="1" lang="en" sz="2133">
                <a:solidFill>
                  <a:srgbClr val="FEF1E4"/>
                </a:solidFill>
              </a:rPr>
              <a:t>processing logic and control is included on a single</a:t>
            </a:r>
            <a:r>
              <a:rPr b="1" lang="en" sz="2133">
                <a:solidFill>
                  <a:srgbClr val="FEF1E4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2133">
              <a:solidFill>
                <a:srgbClr val="FEF1E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CB689"/>
              </a:buClr>
              <a:buSzPts val="1800"/>
              <a:buNone/>
            </a:pPr>
            <a:r>
              <a:rPr b="1" lang="en" sz="2133" u="sng">
                <a:solidFill>
                  <a:srgbClr val="DCB68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integrated circuit</a:t>
            </a:r>
            <a:r>
              <a:rPr b="1" lang="en" sz="2133">
                <a:solidFill>
                  <a:srgbClr val="DCB689"/>
                </a:solidFill>
              </a:rPr>
              <a:t>, </a:t>
            </a:r>
            <a:r>
              <a:rPr b="1" lang="en" sz="2133">
                <a:solidFill>
                  <a:srgbClr val="FEF1E4"/>
                </a:solidFill>
              </a:rPr>
              <a:t>or a small number of integrated circuit</a:t>
            </a:r>
            <a:r>
              <a:rPr b="1" lang="en" sz="2133">
                <a:solidFill>
                  <a:schemeClr val="dk1"/>
                </a:solidFill>
              </a:rPr>
              <a:t>f </a:t>
            </a:r>
            <a:r>
              <a:rPr b="1" lang="en" sz="1467">
                <a:solidFill>
                  <a:schemeClr val="dk1"/>
                </a:solidFill>
              </a:rPr>
              <a:t>integrated circuits.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6800" y="1353600"/>
            <a:ext cx="3561600" cy="41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000" y="2017800"/>
            <a:ext cx="5366400" cy="299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1394800" y="2150399"/>
            <a:ext cx="10749200" cy="1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ct val="70707"/>
              <a:buFont typeface="Calibri"/>
              <a:buNone/>
            </a:pPr>
            <a:r>
              <a:rPr b="1" lang="en">
                <a:solidFill>
                  <a:srgbClr val="DCB689"/>
                </a:solidFill>
              </a:rPr>
              <a:t>Parts of microprocessor</a:t>
            </a:r>
            <a:endParaRPr b="1">
              <a:solidFill>
                <a:srgbClr val="DCB689"/>
              </a:solidFill>
            </a:endParaRPr>
          </a:p>
        </p:txBody>
      </p:sp>
      <p:sp>
        <p:nvSpPr>
          <p:cNvPr id="275" name="Google Shape;275;p27"/>
          <p:cNvSpPr txBox="1"/>
          <p:nvPr>
            <p:ph idx="1" type="body"/>
          </p:nvPr>
        </p:nvSpPr>
        <p:spPr>
          <a:xfrm>
            <a:off x="1394800" y="2851201"/>
            <a:ext cx="10381600" cy="324063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133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1.the input unit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lang="en" sz="2133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2.the output unit</a:t>
            </a:r>
            <a:endParaRPr sz="2133">
              <a:solidFill>
                <a:srgbClr val="FEF1E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133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3.the arithmetic logic unit (ALU)</a:t>
            </a:r>
            <a:endParaRPr sz="2133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133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4.the control unit</a:t>
            </a:r>
            <a:endParaRPr sz="2133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67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1350800" y="1894785"/>
            <a:ext cx="11398000" cy="7628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Times New Roman"/>
              <a:buNone/>
            </a:pPr>
            <a:r>
              <a:rPr b="1" lang="en" sz="2667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UNIT                                                                                   </a:t>
            </a:r>
            <a:endParaRPr b="1" sz="2667">
              <a:solidFill>
                <a:srgbClr val="DCB6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8"/>
          <p:cNvSpPr txBox="1"/>
          <p:nvPr>
            <p:ph idx="1" type="body"/>
          </p:nvPr>
        </p:nvSpPr>
        <p:spPr>
          <a:xfrm>
            <a:off x="1350800" y="2657609"/>
            <a:ext cx="11713600" cy="61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input unit consists of all of the devices used to take information and</a:t>
            </a:r>
            <a:endParaRPr sz="1867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that are external to the computer.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2667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UNIT</a:t>
            </a:r>
            <a:endParaRPr b="1" sz="2667">
              <a:solidFill>
                <a:srgbClr val="DCB6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unit consists of the devices used to transfer data and</a:t>
            </a:r>
            <a:endParaRPr sz="1867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from the computer to the “outside world.”</a:t>
            </a:r>
            <a:endParaRPr sz="1867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689" y="3693157"/>
            <a:ext cx="3927168" cy="24388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1420800" y="1839834"/>
            <a:ext cx="10490000" cy="84816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Times New Roman"/>
              <a:buNone/>
            </a:pPr>
            <a:r>
              <a:rPr b="1" lang="en" sz="2667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3733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ARITHMETIC LOGIC UNIT</a:t>
            </a:r>
            <a:r>
              <a:rPr b="1" lang="en" sz="3733">
                <a:latin typeface="Times New Roman"/>
                <a:ea typeface="Times New Roman"/>
                <a:cs typeface="Times New Roman"/>
                <a:sym typeface="Times New Roman"/>
              </a:rPr>
              <a:t>UNIT (ALU</a:t>
            </a:r>
            <a:r>
              <a:rPr b="1" lang="en" sz="2667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sz="2667"/>
          </a:p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1603200" y="2361600"/>
            <a:ext cx="10038800" cy="367280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arithmetic and logic unit (ALU) is that part of the computer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actually performs </a:t>
            </a:r>
            <a:r>
              <a:rPr lang="en" sz="1867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arithmetic and logical operations </a:t>
            </a: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data.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other elements of the computer system - control unit , memory,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I/O are there mainly to bring data into the ALU to process and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then to take</a:t>
            </a:r>
            <a:r>
              <a:rPr lang="en" sz="1333">
                <a:solidFill>
                  <a:srgbClr val="FEF1E4"/>
                </a:solidFill>
              </a:rPr>
              <a:t> </a:t>
            </a: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results back out.</a:t>
            </a:r>
            <a:endParaRPr sz="1333">
              <a:solidFill>
                <a:srgbClr val="FEF1E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67">
              <a:solidFill>
                <a:srgbClr val="FEF1E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67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8801" y="3307432"/>
            <a:ext cx="3159871" cy="2726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>
            <p:ph type="title"/>
          </p:nvPr>
        </p:nvSpPr>
        <p:spPr>
          <a:xfrm>
            <a:off x="1371599" y="365125"/>
            <a:ext cx="9839325" cy="306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…Programming Language?</a:t>
            </a:r>
            <a:endParaRPr/>
          </a:p>
        </p:txBody>
      </p:sp>
      <p:pic>
        <p:nvPicPr>
          <p:cNvPr descr="Image result for programming languages"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3158" y="2390357"/>
            <a:ext cx="5887885" cy="336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1286400" y="18797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Times New Roman"/>
              <a:buNone/>
            </a:pPr>
            <a:r>
              <a:rPr b="1" lang="en" sz="2667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UNIT </a:t>
            </a:r>
            <a:endParaRPr b="1" sz="2667">
              <a:solidFill>
                <a:srgbClr val="DCB689"/>
              </a:solidFill>
            </a:endParaRPr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1286400" y="2716800"/>
            <a:ext cx="10490000" cy="33750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unit is like the </a:t>
            </a:r>
            <a:r>
              <a:rPr lang="en" sz="1867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conductor</a:t>
            </a: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an orchestra, who is responsible for</a:t>
            </a:r>
            <a:endParaRPr sz="1867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keeping each of the orchestra members in proper synchronization. This</a:t>
            </a:r>
            <a:endParaRPr sz="1867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contains </a:t>
            </a:r>
            <a:r>
              <a:rPr lang="en" sz="1867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 and timing </a:t>
            </a: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circuits that generate the proper signals</a:t>
            </a:r>
            <a:endParaRPr sz="1867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necessary to execute each instruction in a program</a:t>
            </a:r>
            <a:endParaRPr>
              <a:solidFill>
                <a:srgbClr val="FEF1E4"/>
              </a:solidFill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7751979" y="4088064"/>
            <a:ext cx="3582821" cy="207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8326" y="1905000"/>
            <a:ext cx="6384075" cy="32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type="title"/>
          </p:nvPr>
        </p:nvSpPr>
        <p:spPr>
          <a:xfrm>
            <a:off x="1634800" y="162073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ct val="70707"/>
              <a:buFont typeface="Calibri"/>
              <a:buNone/>
            </a:pPr>
            <a:r>
              <a:rPr b="1" lang="en">
                <a:solidFill>
                  <a:srgbClr val="DCB689"/>
                </a:solidFill>
              </a:rPr>
              <a:t>Microcontrollers</a:t>
            </a:r>
            <a:endParaRPr/>
          </a:p>
        </p:txBody>
      </p:sp>
      <p:pic>
        <p:nvPicPr>
          <p:cNvPr id="307" name="Google Shape;3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2231" y="2411427"/>
            <a:ext cx="5468400" cy="341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1392000" y="2265600"/>
            <a:ext cx="10384400" cy="37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b="1" lang="en" sz="2400">
                <a:solidFill>
                  <a:srgbClr val="FEF1E4"/>
                </a:solidFill>
              </a:rPr>
              <a:t>A microcontroller is a compact integrated circuit designed to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1800"/>
              <a:buNone/>
            </a:pPr>
            <a:r>
              <a:rPr b="1" lang="en" sz="2400">
                <a:solidFill>
                  <a:srgbClr val="DCB689"/>
                </a:solidFill>
              </a:rPr>
              <a:t>govern</a:t>
            </a:r>
            <a:r>
              <a:rPr b="1" lang="en" sz="2400">
                <a:solidFill>
                  <a:srgbClr val="FEF1E4"/>
                </a:solidFill>
              </a:rPr>
              <a:t> a specific operation in an</a:t>
            </a:r>
            <a:r>
              <a:rPr b="1" lang="en" sz="2400">
                <a:solidFill>
                  <a:srgbClr val="FEF1E4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2400" u="sng">
                <a:solidFill>
                  <a:srgbClr val="DCB68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embedded system</a:t>
            </a:r>
            <a:r>
              <a:rPr b="1" lang="en" sz="2400">
                <a:solidFill>
                  <a:srgbClr val="DCB689"/>
                </a:solidFill>
              </a:rPr>
              <a:t>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b="1" lang="en" sz="2400">
                <a:solidFill>
                  <a:srgbClr val="FEF1E4"/>
                </a:solidFill>
              </a:rPr>
              <a:t>A typical microcontroller includes a processor, memory and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b="1" lang="en" sz="2400">
                <a:solidFill>
                  <a:srgbClr val="FEF1E4"/>
                </a:solidFill>
              </a:rPr>
              <a:t> input/output (I/O) ports on a single chip.</a:t>
            </a:r>
            <a:endParaRPr b="1" sz="2400">
              <a:solidFill>
                <a:srgbClr val="FEF1E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400">
              <a:solidFill>
                <a:srgbClr val="FEF1E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733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5999" y="1524000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/>
          <p:nvPr/>
        </p:nvSpPr>
        <p:spPr>
          <a:xfrm>
            <a:off x="1094401" y="844800"/>
            <a:ext cx="10311777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200" u="none" cap="none" strike="noStrike">
                <a:solidFill>
                  <a:srgbClr val="F7CAAC"/>
                </a:solidFill>
                <a:latin typeface="Calibri"/>
                <a:ea typeface="Calibri"/>
                <a:cs typeface="Calibri"/>
                <a:sym typeface="Calibri"/>
              </a:rPr>
              <a:t>Now What The Hell Is</a:t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 flipH="1" rot="-233796">
            <a:off x="1052497" y="4543285"/>
            <a:ext cx="100870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200" u="none" cap="none" strike="noStrike">
                <a:solidFill>
                  <a:srgbClr val="F7CAAC"/>
                </a:solidFill>
                <a:latin typeface="Calibri"/>
                <a:ea typeface="Calibri"/>
                <a:cs typeface="Calibri"/>
                <a:sym typeface="Calibri"/>
              </a:rPr>
              <a:t>EMBBEDED SYSTEM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1520933" y="20707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ct val="70707"/>
              <a:buFont typeface="Calibri"/>
              <a:buNone/>
            </a:pPr>
            <a:r>
              <a:rPr lang="en">
                <a:solidFill>
                  <a:srgbClr val="DCB689"/>
                </a:solidFill>
              </a:rPr>
              <a:t>PARTS OF MICROCONTROLERS</a:t>
            </a:r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1520933" y="3072000"/>
            <a:ext cx="10325032" cy="304763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AutoNum type="arabicPeriod"/>
            </a:pPr>
            <a:r>
              <a:rPr lang="en">
                <a:solidFill>
                  <a:srgbClr val="FEF1E4"/>
                </a:solidFill>
              </a:rPr>
              <a:t>ADC</a:t>
            </a:r>
            <a:endParaRPr>
              <a:solidFill>
                <a:srgbClr val="FEF1E4"/>
              </a:solidFill>
            </a:endParaRPr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AutoNum type="arabicPeriod"/>
            </a:pPr>
            <a:r>
              <a:rPr lang="en">
                <a:solidFill>
                  <a:srgbClr val="FEF1E4"/>
                </a:solidFill>
              </a:rPr>
              <a:t>CPU</a:t>
            </a:r>
            <a:endParaRPr>
              <a:solidFill>
                <a:srgbClr val="FEF1E4"/>
              </a:solidFill>
            </a:endParaRPr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AutoNum type="arabicPeriod"/>
            </a:pPr>
            <a:r>
              <a:rPr lang="en">
                <a:solidFill>
                  <a:srgbClr val="FEF1E4"/>
                </a:solidFill>
              </a:rPr>
              <a:t>MEMORY</a:t>
            </a:r>
            <a:endParaRPr>
              <a:solidFill>
                <a:srgbClr val="FEF1E4"/>
              </a:solidFill>
            </a:endParaRPr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AutoNum type="arabicPeriod"/>
            </a:pPr>
            <a:r>
              <a:rPr lang="en">
                <a:solidFill>
                  <a:srgbClr val="FEF1E4"/>
                </a:solidFill>
              </a:rPr>
              <a:t>I/O PORTS</a:t>
            </a:r>
            <a:endParaRPr>
              <a:solidFill>
                <a:srgbClr val="FEF1E4"/>
              </a:solidFill>
            </a:endParaRPr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AutoNum type="arabicPeriod"/>
            </a:pPr>
            <a:r>
              <a:rPr lang="en">
                <a:solidFill>
                  <a:srgbClr val="FEF1E4"/>
                </a:solidFill>
              </a:rPr>
              <a:t>TIMERS/COUNTERS</a:t>
            </a:r>
            <a:endParaRPr>
              <a:solidFill>
                <a:srgbClr val="FEF1E4"/>
              </a:solidFill>
            </a:endParaRPr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AutoNum type="arabicPeriod"/>
            </a:pPr>
            <a:r>
              <a:rPr lang="en">
                <a:solidFill>
                  <a:srgbClr val="FEF1E4"/>
                </a:solidFill>
              </a:rPr>
              <a:t>INTERRUTPS</a:t>
            </a:r>
            <a:endParaRPr>
              <a:solidFill>
                <a:srgbClr val="FEF1E4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1101796" y="1896533"/>
            <a:ext cx="11545403" cy="86343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81"/>
              <a:buFont typeface="Calibri"/>
              <a:buNone/>
            </a:pPr>
            <a:r>
              <a:rPr b="1" lang="en" sz="3733">
                <a:solidFill>
                  <a:srgbClr val="DCB689"/>
                </a:solidFill>
              </a:rPr>
              <a:t>ANALOG DIGITAL CONVERTER</a:t>
            </a:r>
            <a:endParaRPr/>
          </a:p>
        </p:txBody>
      </p:sp>
      <p:sp>
        <p:nvSpPr>
          <p:cNvPr id="331" name="Google Shape;331;p36"/>
          <p:cNvSpPr txBox="1"/>
          <p:nvPr>
            <p:ph idx="1" type="body"/>
          </p:nvPr>
        </p:nvSpPr>
        <p:spPr>
          <a:xfrm>
            <a:off x="1277368" y="2659129"/>
            <a:ext cx="10392633" cy="35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</a:rPr>
              <a:t>Analog digital converter is the device that converts </a:t>
            </a:r>
            <a:r>
              <a:rPr lang="en" sz="1867">
                <a:solidFill>
                  <a:srgbClr val="DCB689"/>
                </a:solidFill>
              </a:rPr>
              <a:t>analog</a:t>
            </a:r>
            <a:r>
              <a:rPr lang="en" sz="1867">
                <a:solidFill>
                  <a:srgbClr val="FEF1E4"/>
                </a:solidFill>
              </a:rPr>
              <a:t> signal to </a:t>
            </a:r>
            <a:r>
              <a:rPr lang="en" sz="1867">
                <a:solidFill>
                  <a:srgbClr val="DCB689"/>
                </a:solidFill>
              </a:rPr>
              <a:t>digital</a:t>
            </a:r>
            <a:r>
              <a:rPr lang="en" sz="1867">
                <a:solidFill>
                  <a:srgbClr val="FEF1E4"/>
                </a:solidFill>
              </a:rPr>
              <a:t> signal  which is important for working of microcontroller</a:t>
            </a:r>
            <a:endParaRPr sz="1867">
              <a:solidFill>
                <a:srgbClr val="FEF1E4"/>
              </a:solidFill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9999" y="3811200"/>
            <a:ext cx="5562900" cy="22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 rotWithShape="1">
          <a:blip r:embed="rId5">
            <a:alphaModFix/>
          </a:blip>
          <a:srcRect b="4709" l="0" r="0" t="-1"/>
          <a:stretch/>
        </p:blipFill>
        <p:spPr>
          <a:xfrm>
            <a:off x="9369601" y="4550400"/>
            <a:ext cx="2132065" cy="1613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1201137" y="1941690"/>
            <a:ext cx="11730291" cy="7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lang="en" sz="3733">
                <a:solidFill>
                  <a:srgbClr val="DCB689"/>
                </a:solidFill>
              </a:rPr>
              <a:t>THE PROCESSOR (</a:t>
            </a:r>
            <a:r>
              <a:rPr b="1" lang="en" sz="3733" u="sng">
                <a:solidFill>
                  <a:srgbClr val="DCB68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CPU</a:t>
            </a:r>
            <a:r>
              <a:rPr b="1" lang="en" sz="3733">
                <a:solidFill>
                  <a:srgbClr val="DCB689"/>
                </a:solidFill>
              </a:rPr>
              <a:t>) </a:t>
            </a:r>
            <a:r>
              <a:rPr lang="en" sz="3733">
                <a:solidFill>
                  <a:srgbClr val="DCB689"/>
                </a:solidFill>
              </a:rPr>
              <a:t>-</a:t>
            </a:r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1593599" y="2688000"/>
            <a:ext cx="9918500" cy="31534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</a:rPr>
              <a:t>The processor (</a:t>
            </a:r>
            <a:r>
              <a:rPr lang="en" sz="1867" u="sng">
                <a:solidFill>
                  <a:srgbClr val="FEF1E4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CPU</a:t>
            </a:r>
            <a:r>
              <a:rPr lang="en" sz="1867">
                <a:solidFill>
                  <a:srgbClr val="FEF1E4"/>
                </a:solidFill>
              </a:rPr>
              <a:t>) -- A processor can be thought of as </a:t>
            </a:r>
            <a:r>
              <a:rPr lang="en" sz="1867">
                <a:solidFill>
                  <a:srgbClr val="DCB689"/>
                </a:solidFill>
              </a:rPr>
              <a:t>the brain </a:t>
            </a:r>
            <a:r>
              <a:rPr lang="en" sz="1867">
                <a:solidFill>
                  <a:srgbClr val="FEF1E4"/>
                </a:solidFill>
              </a:rPr>
              <a:t>of the device.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</a:rPr>
              <a:t>It </a:t>
            </a:r>
            <a:r>
              <a:rPr lang="en" sz="1867">
                <a:solidFill>
                  <a:srgbClr val="DCB689"/>
                </a:solidFill>
              </a:rPr>
              <a:t>processes and responds </a:t>
            </a:r>
            <a:r>
              <a:rPr lang="en" sz="1867">
                <a:solidFill>
                  <a:srgbClr val="FEF1E4"/>
                </a:solidFill>
              </a:rPr>
              <a:t>to various instructions that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</a:rPr>
              <a:t>direct the microcontroller's function. </a:t>
            </a:r>
            <a:endParaRPr sz="1867">
              <a:solidFill>
                <a:srgbClr val="FEF1E4"/>
              </a:solidFill>
            </a:endParaRPr>
          </a:p>
        </p:txBody>
      </p:sp>
      <p:pic>
        <p:nvPicPr>
          <p:cNvPr id="340" name="Google Shape;34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4000" y="3744001"/>
            <a:ext cx="3353000" cy="2393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1097200" y="204454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ct val="70707"/>
              <a:buFont typeface="Calibri"/>
              <a:buNone/>
            </a:pPr>
            <a:r>
              <a:rPr b="1" lang="en">
                <a:solidFill>
                  <a:srgbClr val="DCB689"/>
                </a:solidFill>
              </a:rPr>
              <a:t>MEMORY</a:t>
            </a:r>
            <a:endParaRPr b="1">
              <a:solidFill>
                <a:srgbClr val="DCB689"/>
              </a:solidFill>
            </a:endParaRPr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1097200" y="2808147"/>
            <a:ext cx="10679200" cy="328368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rgbClr val="FEF1E4"/>
                </a:solidFill>
              </a:rPr>
              <a:t>A microcontroller's memory is used to </a:t>
            </a:r>
            <a:r>
              <a:rPr lang="en" sz="1867">
                <a:solidFill>
                  <a:srgbClr val="DCB689"/>
                </a:solidFill>
              </a:rPr>
              <a:t>store</a:t>
            </a:r>
            <a:r>
              <a:rPr lang="en" sz="1867">
                <a:solidFill>
                  <a:srgbClr val="FEF1E4"/>
                </a:solidFill>
              </a:rPr>
              <a:t> the data that the processor receives and uses to </a:t>
            </a:r>
            <a:r>
              <a:rPr lang="en" sz="1867">
                <a:solidFill>
                  <a:srgbClr val="DCB689"/>
                </a:solidFill>
              </a:rPr>
              <a:t>respond  or execute  </a:t>
            </a:r>
            <a:r>
              <a:rPr lang="en" sz="1867">
                <a:solidFill>
                  <a:srgbClr val="FEF1E4"/>
                </a:solidFill>
              </a:rPr>
              <a:t>functions or instructions that it's been programmed to carry out</a:t>
            </a:r>
            <a:r>
              <a:rPr lang="en">
                <a:solidFill>
                  <a:srgbClr val="FEF1E4"/>
                </a:solidFill>
              </a:rPr>
              <a:t>. </a:t>
            </a:r>
            <a:endParaRPr>
              <a:solidFill>
                <a:srgbClr val="FEF1E4"/>
              </a:solidFill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3707" y="3930491"/>
            <a:ext cx="2487435" cy="2161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type="title"/>
          </p:nvPr>
        </p:nvSpPr>
        <p:spPr>
          <a:xfrm>
            <a:off x="1257600" y="2100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ct val="70707"/>
              <a:buFont typeface="Calibri"/>
              <a:buNone/>
            </a:pPr>
            <a:r>
              <a:rPr b="1" lang="en">
                <a:solidFill>
                  <a:srgbClr val="DCB689"/>
                </a:solidFill>
              </a:rPr>
              <a:t>TIMERS </a:t>
            </a:r>
            <a:endParaRPr b="1">
              <a:solidFill>
                <a:srgbClr val="DCB689"/>
              </a:solidFill>
            </a:endParaRPr>
          </a:p>
        </p:txBody>
      </p:sp>
      <p:sp>
        <p:nvSpPr>
          <p:cNvPr id="353" name="Google Shape;353;p39"/>
          <p:cNvSpPr txBox="1"/>
          <p:nvPr>
            <p:ph idx="1" type="body"/>
          </p:nvPr>
        </p:nvSpPr>
        <p:spPr>
          <a:xfrm>
            <a:off x="1257600" y="2732808"/>
            <a:ext cx="10518800" cy="335902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</a:rPr>
              <a:t>A </a:t>
            </a:r>
            <a:r>
              <a:rPr b="1" lang="en" sz="1867">
                <a:solidFill>
                  <a:srgbClr val="FEF1E4"/>
                </a:solidFill>
              </a:rPr>
              <a:t>timer</a:t>
            </a:r>
            <a:r>
              <a:rPr lang="en" sz="1867">
                <a:solidFill>
                  <a:srgbClr val="FEF1E4"/>
                </a:solidFill>
              </a:rPr>
              <a:t> is a specialized type of clock which is used to </a:t>
            </a:r>
            <a:r>
              <a:rPr lang="en" sz="1867">
                <a:solidFill>
                  <a:srgbClr val="DCB689"/>
                </a:solidFill>
              </a:rPr>
              <a:t>measure time intervals</a:t>
            </a:r>
            <a:r>
              <a:rPr lang="en" sz="1867">
                <a:solidFill>
                  <a:srgbClr val="FEF1E4"/>
                </a:solidFill>
              </a:rPr>
              <a:t>. A timer that counts from zero upwards for measuring time elapsed is often called a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CB689"/>
              </a:buClr>
              <a:buSzPts val="1800"/>
              <a:buNone/>
            </a:pPr>
            <a:r>
              <a:rPr b="1" lang="en" sz="1867">
                <a:solidFill>
                  <a:srgbClr val="DCB689"/>
                </a:solidFill>
              </a:rPr>
              <a:t>stopwatch</a:t>
            </a:r>
            <a:r>
              <a:rPr lang="en" sz="1867">
                <a:solidFill>
                  <a:srgbClr val="DCB689"/>
                </a:solidFill>
              </a:rPr>
              <a:t>.</a:t>
            </a:r>
            <a:endParaRPr sz="1867">
              <a:solidFill>
                <a:srgbClr val="DCB68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>
            <p:ph type="title"/>
          </p:nvPr>
        </p:nvSpPr>
        <p:spPr>
          <a:xfrm>
            <a:off x="2680491" y="5356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400"/>
              <a:buFont typeface="Arial"/>
              <a:buNone/>
            </a:pPr>
            <a:r>
              <a:rPr b="1" lang="en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High Level Language:</a:t>
            </a:r>
            <a:endParaRPr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1550938" y="15760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2900"/>
              <a:buChar char="•"/>
            </a:pPr>
            <a:r>
              <a:rPr lang="en" sz="29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friendly and easy to understand/debug  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2900"/>
              <a:buChar char="•"/>
            </a:pPr>
            <a:r>
              <a:rPr lang="en" sz="29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Relatively simple syntax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2900"/>
              <a:buChar char="•"/>
            </a:pPr>
            <a:r>
              <a:rPr lang="en" sz="29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easy to port to other platforms.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2900"/>
              <a:buChar char="•"/>
            </a:pPr>
            <a:r>
              <a:rPr lang="en" sz="29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Disadvantage:  machine takes time to process it before it reaches the hardware.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2900"/>
              <a:buChar char="•"/>
            </a:pPr>
            <a:r>
              <a:rPr lang="en" sz="29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Examples of HL languages: Java, C++, and Python.</a:t>
            </a:r>
            <a:endParaRPr/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11643" l="0" r="20510" t="0"/>
          <a:stretch/>
        </p:blipFill>
        <p:spPr>
          <a:xfrm>
            <a:off x="2374030" y="4592120"/>
            <a:ext cx="7168003" cy="202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/>
          <p:nvPr>
            <p:ph type="title"/>
          </p:nvPr>
        </p:nvSpPr>
        <p:spPr>
          <a:xfrm>
            <a:off x="1058800" y="2202799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ct val="75274"/>
              <a:buFont typeface="Calibri"/>
              <a:buNone/>
            </a:pPr>
            <a:r>
              <a:rPr b="1" lang="en" sz="4133">
                <a:solidFill>
                  <a:srgbClr val="DCB689"/>
                </a:solidFill>
              </a:rPr>
              <a:t>COUNTERS</a:t>
            </a:r>
            <a:br>
              <a:rPr b="1" lang="en" sz="3733">
                <a:solidFill>
                  <a:srgbClr val="DCB689"/>
                </a:solidFill>
              </a:rPr>
            </a:br>
            <a:endParaRPr>
              <a:solidFill>
                <a:srgbClr val="DCB689"/>
              </a:solidFill>
            </a:endParaRPr>
          </a:p>
        </p:txBody>
      </p:sp>
      <p:sp>
        <p:nvSpPr>
          <p:cNvPr id="359" name="Google Shape;359;p40"/>
          <p:cNvSpPr txBox="1"/>
          <p:nvPr>
            <p:ph idx="1" type="body"/>
          </p:nvPr>
        </p:nvSpPr>
        <p:spPr>
          <a:xfrm>
            <a:off x="960000" y="2688001"/>
            <a:ext cx="10816400" cy="3403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</a:rPr>
              <a:t>A </a:t>
            </a:r>
            <a:r>
              <a:rPr b="1" lang="en" sz="1867">
                <a:solidFill>
                  <a:srgbClr val="FEF1E4"/>
                </a:solidFill>
              </a:rPr>
              <a:t>counter</a:t>
            </a:r>
            <a:r>
              <a:rPr lang="en" sz="1867">
                <a:solidFill>
                  <a:srgbClr val="FEF1E4"/>
                </a:solidFill>
              </a:rPr>
              <a:t> is a device that stores (and sometimes displays) the </a:t>
            </a:r>
            <a:r>
              <a:rPr lang="en" sz="1867">
                <a:solidFill>
                  <a:srgbClr val="DCB689"/>
                </a:solidFill>
              </a:rPr>
              <a:t>number of times </a:t>
            </a:r>
            <a:r>
              <a:rPr lang="en" sz="1867">
                <a:solidFill>
                  <a:srgbClr val="FEF1E4"/>
                </a:solidFill>
              </a:rPr>
              <a:t>a particular event or process </a:t>
            </a:r>
            <a:r>
              <a:rPr lang="en" sz="1867">
                <a:solidFill>
                  <a:srgbClr val="DCB689"/>
                </a:solidFill>
              </a:rPr>
              <a:t>occurred,</a:t>
            </a:r>
            <a:r>
              <a:rPr lang="en" sz="1867">
                <a:solidFill>
                  <a:srgbClr val="FEF1E4"/>
                </a:solidFill>
              </a:rPr>
              <a:t> with respect to a clock signal. It is used to count the events happening outside the microcontroller</a:t>
            </a:r>
            <a:endParaRPr b="1" sz="1867">
              <a:solidFill>
                <a:srgbClr val="FEF1E4"/>
              </a:solidFill>
            </a:endParaRPr>
          </a:p>
          <a:p>
            <a:pPr indent="-342888" lvl="0" marL="60958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1385200" y="18379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2800"/>
              <a:buFont typeface="Calibri"/>
              <a:buNone/>
            </a:pPr>
            <a:r>
              <a:rPr b="1" lang="en" sz="3733">
                <a:solidFill>
                  <a:srgbClr val="DCB689"/>
                </a:solidFill>
              </a:rPr>
              <a:t>INTERRUPTS</a:t>
            </a:r>
            <a:endParaRPr b="1" sz="3733">
              <a:solidFill>
                <a:srgbClr val="DCB689"/>
              </a:solidFill>
            </a:endParaRPr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1296000" y="2601600"/>
            <a:ext cx="10480400" cy="34902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</a:rPr>
              <a:t>It is a method of creating a </a:t>
            </a:r>
            <a:r>
              <a:rPr lang="en" sz="1867">
                <a:solidFill>
                  <a:srgbClr val="DCB689"/>
                </a:solidFill>
              </a:rPr>
              <a:t>temporary halt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</a:rPr>
              <a:t>during a program execution and allow input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FEF1E4"/>
              </a:buClr>
              <a:buSzPts val="1800"/>
              <a:buNone/>
            </a:pPr>
            <a:r>
              <a:rPr lang="en" sz="1867">
                <a:solidFill>
                  <a:srgbClr val="FEF1E4"/>
                </a:solidFill>
              </a:rPr>
              <a:t>output devices to access the microprocessor</a:t>
            </a:r>
            <a:endParaRPr sz="1867">
              <a:solidFill>
                <a:srgbClr val="FEF1E4"/>
              </a:solidFill>
            </a:endParaRPr>
          </a:p>
        </p:txBody>
      </p:sp>
      <p:pic>
        <p:nvPicPr>
          <p:cNvPr id="366" name="Google Shape;36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9600" y="3619201"/>
            <a:ext cx="3021744" cy="247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691" y="1587500"/>
            <a:ext cx="7772400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43"/>
          <p:cNvGraphicFramePr/>
          <p:nvPr/>
        </p:nvGraphicFramePr>
        <p:xfrm>
          <a:off x="2247901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{0D6FE2E7-1F47-443C-ABDC-4C1E74BCEAFD}</a:tableStyleId>
              </a:tblPr>
              <a:tblGrid>
                <a:gridCol w="4687825"/>
                <a:gridCol w="4719475"/>
              </a:tblGrid>
              <a:tr h="63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rgbClr val="FEF1E4"/>
                        </a:solidFill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rgbClr val="FEF1E4"/>
                        </a:solidFill>
                      </a:endParaRPr>
                    </a:p>
                  </a:txBody>
                  <a:tcPr marT="121900" marB="121900" marR="121900" marL="121900"/>
                </a:tc>
              </a:tr>
              <a:tr h="78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B689"/>
                        </a:buClr>
                        <a:buSzPts val="3200"/>
                        <a:buFont typeface="Calibri"/>
                        <a:buNone/>
                      </a:pPr>
                      <a:r>
                        <a:rPr b="1" lang="en" sz="32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MICROPROCESSOR                                                      </a:t>
                      </a:r>
                      <a:endParaRPr sz="3200" u="none" cap="none" strike="noStrike">
                        <a:solidFill>
                          <a:srgbClr val="FEF1E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B689"/>
                        </a:buClr>
                        <a:buSzPts val="3200"/>
                        <a:buFont typeface="Calibri"/>
                        <a:buNone/>
                      </a:pPr>
                      <a:r>
                        <a:rPr b="1" lang="en" sz="32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MICROCONTROLLER</a:t>
                      </a:r>
                      <a:endParaRPr sz="3200" u="none" cap="none" strike="noStrike">
                        <a:solidFill>
                          <a:srgbClr val="FEF1E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</a:tr>
              <a:tr h="1016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1E4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Microprocessors have </a:t>
                      </a: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externally</a:t>
                      </a: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attached input and output ports</a:t>
                      </a:r>
                      <a:endParaRPr sz="2400" u="none" cap="none" strike="noStrike">
                        <a:solidFill>
                          <a:srgbClr val="FEF1E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1E4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Microcontrollers have </a:t>
                      </a: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inbuilt</a:t>
                      </a: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input output ports </a:t>
                      </a:r>
                      <a:endParaRPr sz="2400" u="none" cap="none" strike="noStrike">
                        <a:solidFill>
                          <a:srgbClr val="FEF1E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</a:tr>
              <a:tr h="1016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1E4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They do </a:t>
                      </a: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</a:t>
                      </a: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have there own </a:t>
                      </a: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memory</a:t>
                      </a:r>
                      <a:endParaRPr sz="2400" u="none" cap="none" strike="noStrike">
                        <a:solidFill>
                          <a:srgbClr val="DCB68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1E4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They have there </a:t>
                      </a: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own memeory</a:t>
                      </a:r>
                      <a:endParaRPr sz="2400" u="none" cap="none" strike="noStrike">
                        <a:solidFill>
                          <a:srgbClr val="DCB68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</a:tr>
              <a:tr h="114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1E4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Microprocessors are usually </a:t>
                      </a: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general purpose device</a:t>
                      </a:r>
                      <a:endParaRPr sz="2400" u="none" cap="none" strike="noStrike">
                        <a:solidFill>
                          <a:srgbClr val="DCB68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1E4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Microcontroller are designed to carry out </a:t>
                      </a: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specific </a:t>
                      </a: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</a:t>
                      </a:r>
                      <a:endParaRPr sz="2400" u="none" cap="none" strike="noStrike">
                        <a:solidFill>
                          <a:srgbClr val="FEF1E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</a:tr>
              <a:tr h="1398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1E4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is mainly used in </a:t>
                      </a: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computers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B689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Mobile phones</a:t>
                      </a: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etc.</a:t>
                      </a:r>
                      <a:endParaRPr sz="2400" u="none" cap="none" strike="noStrike">
                        <a:solidFill>
                          <a:srgbClr val="FEF1E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1E4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is mainly used in </a:t>
                      </a:r>
                      <a:r>
                        <a:rPr lang="en" sz="2400" u="none" cap="none" strike="noStrike">
                          <a:solidFill>
                            <a:srgbClr val="DCB68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washing machines, air conditioners </a:t>
                      </a:r>
                      <a:r>
                        <a:rPr lang="en" sz="2400" u="none" cap="none" strike="noStrike">
                          <a:solidFill>
                            <a:srgbClr val="FEF1E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etc.</a:t>
                      </a:r>
                      <a:endParaRPr sz="2400" u="none" cap="none" strike="noStrike">
                        <a:solidFill>
                          <a:srgbClr val="FEF1E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</a:tr>
              <a:tr h="63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/>
                </a:tc>
              </a:tr>
              <a:tr h="63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121900" marB="121900" marR="121900" marL="121900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1800"/>
              <a:buNone/>
            </a:pPr>
            <a:r>
              <a:rPr lang="en" sz="4800">
                <a:solidFill>
                  <a:srgbClr val="DCB689"/>
                </a:solidFill>
              </a:rPr>
              <a:t>       </a:t>
            </a:r>
            <a:endParaRPr/>
          </a:p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1800"/>
              <a:buNone/>
            </a:pPr>
            <a:r>
              <a:rPr lang="en" sz="4800">
                <a:solidFill>
                  <a:srgbClr val="DCB689"/>
                </a:solidFill>
              </a:rPr>
              <a:t>               </a:t>
            </a:r>
            <a:r>
              <a:rPr lang="en" sz="4800"/>
              <a:t>Thank you</a:t>
            </a:r>
            <a:endParaRPr/>
          </a:p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                                              </a:t>
            </a:r>
            <a:endParaRPr/>
          </a:p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                                          </a:t>
            </a:r>
            <a:endParaRPr/>
          </a:p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                                           </a:t>
            </a:r>
            <a:r>
              <a:rPr b="1" lang="en" sz="1800"/>
              <a:t>SPEAKER-</a:t>
            </a:r>
            <a:endParaRPr/>
          </a:p>
          <a:p>
            <a:pPr indent="0" lvl="0" marL="15239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1800"/>
              <a:t>                                            VAIBHAV KAPOOR</a:t>
            </a:r>
            <a:endParaRPr/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4">
            <a:alphaModFix/>
          </a:blip>
          <a:srcRect b="0" l="18513" r="0" t="0"/>
          <a:stretch/>
        </p:blipFill>
        <p:spPr>
          <a:xfrm>
            <a:off x="5654399" y="2894749"/>
            <a:ext cx="3395772" cy="21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>
            <p:ph type="title"/>
          </p:nvPr>
        </p:nvSpPr>
        <p:spPr>
          <a:xfrm>
            <a:off x="970038" y="2418037"/>
            <a:ext cx="105156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Now that we know what a HIGH level programming language is….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 txBox="1"/>
          <p:nvPr>
            <p:ph type="title"/>
          </p:nvPr>
        </p:nvSpPr>
        <p:spPr>
          <a:xfrm>
            <a:off x="1676400" y="4487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400"/>
              <a:buFont typeface="Arial"/>
              <a:buNone/>
            </a:pPr>
            <a:r>
              <a:rPr b="1" lang="en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What are Low Level Languages?</a:t>
            </a:r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1676400" y="15433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2800"/>
              <a:buChar char="•"/>
            </a:pPr>
            <a:r>
              <a:rPr lang="en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very user friendly.</a:t>
            </a:r>
            <a:endParaRPr/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3167" y="2241571"/>
            <a:ext cx="442912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1449506" y="182489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3600"/>
              <a:buChar char="•"/>
            </a:pPr>
            <a:r>
              <a:rPr lang="en" sz="36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Cannot be easily ported to other platforms. 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F7CAA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3600"/>
              <a:buChar char="•"/>
            </a:pPr>
            <a:r>
              <a:rPr lang="en" sz="36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Advantage: really fast to process and obtain the output.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F7CAA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CAAC"/>
              </a:buClr>
              <a:buSzPts val="3600"/>
              <a:buChar char="•"/>
            </a:pPr>
            <a:r>
              <a:rPr lang="en" sz="36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Examples: Assembly and Machine Language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>
            <p:ph type="title"/>
          </p:nvPr>
        </p:nvSpPr>
        <p:spPr>
          <a:xfrm>
            <a:off x="506506" y="13677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Q: Is C a high or a low level language?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1222421" y="301275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3200"/>
              <a:buNone/>
            </a:pPr>
            <a:r>
              <a:rPr lang="en" sz="3200">
                <a:solidFill>
                  <a:srgbClr val="F7CAA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Level.</a:t>
            </a:r>
            <a:endParaRPr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9791" y="2373852"/>
            <a:ext cx="2020708" cy="211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8047" y="1344391"/>
            <a:ext cx="2861835" cy="464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0154" y="1300218"/>
            <a:ext cx="2713916" cy="473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2022-09-29T16:47:32Z</dcterms:created>
  <dc:creator>rijuta saraswat</dc:creator>
</cp:coreProperties>
</file>